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72" r:id="rId4"/>
    <p:sldId id="276" r:id="rId5"/>
    <p:sldId id="275" r:id="rId6"/>
    <p:sldId id="277" r:id="rId7"/>
    <p:sldId id="5940" r:id="rId8"/>
    <p:sldId id="5941" r:id="rId9"/>
    <p:sldId id="5942" r:id="rId10"/>
    <p:sldId id="266" r:id="rId11"/>
    <p:sldId id="5943" r:id="rId12"/>
    <p:sldId id="594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714"/>
    <a:srgbClr val="E12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9" d="100"/>
          <a:sy n="89" d="100"/>
        </p:scale>
        <p:origin x="1374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B3B8-5EDD-42CB-ABE7-2AD20ACA0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3A946A-07B1-4CE0-A50B-59DB8C5D6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7E201-F511-4131-A53E-DCA45DB56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E2AD3-677E-4A82-A96C-7A75AB9F3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E48F-143A-405A-8584-D1A96450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38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FC6D-4EBD-45BF-82B3-342AF47A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83BE4-D01D-4783-A886-78FA26E1D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82F64-4D2A-43FC-A99A-8208ADBB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E54AD-BEBD-4548-89EF-6CAE5F30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31245-D8A4-4AA5-8CE5-9D84EB8AF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427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5AD10-4DA6-4CF1-8CB9-A5006C805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6752B-E374-47D5-AF4F-0B703EC2D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8D9C7-F8B9-4674-8D05-134B5313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8BE33-6C07-4B1E-A6D0-F1447AD3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2BDFE-08EF-496D-8E0F-F5788DF4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4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E0034-883F-4927-BF62-2D0F0303C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766D4-095B-4CF5-BF8F-BE3FF6CFB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66EBD-24F9-4BAD-B797-90A405DCD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CFFDF-C57E-4CD6-A6C8-4E421FB59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DB5ED-9870-44A4-97B5-AF5FBF489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59E00-F177-4F65-A744-A72E5C18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79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B0ACC-04EB-4D25-BCD0-8B1EC8D37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DE8D8-308E-41C6-801E-BE267EF15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F8347-84A8-4C13-874C-48F7D3CC1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162FD-50EB-4EDA-90F2-6E2ABF2E5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556FA-8D58-4F58-ABC9-B5D5942265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C5F23A-2CA6-49BC-B39A-E93690C5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FA4E4-F152-46D7-BD2D-DD3A138C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A927C3-6CBA-490B-9286-4E14408D9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10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EC6C7-A1F3-4D9C-AFA0-E9A2C4B09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33989C-CB09-490C-998A-9B3BAC2F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4C6223-3CF0-4FF9-B15C-EC3A327B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831D2-A82D-4EFF-9603-94CCB30A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79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40515B-B370-43FD-8CC5-06555826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59E63-9ECF-4F66-8973-E90F7120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6FC13-AA84-432A-87F3-31B35C84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48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A17E9-E41E-4F36-96D7-102552386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5D459-6786-430F-A7DF-BD8D48AB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E57B2-DF57-4F46-A1D6-39419F8B8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FB043-20D3-419F-AC2E-ACCE6546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42C2F-F5E5-4EE4-B172-014CDA55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93063-8D2E-4F2E-A847-4A90D1CA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35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DAE7-D902-499D-8997-7213CD3D9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6A63AA-3D8C-40A9-90A3-176A00053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FFD70-F73D-4A48-A2D1-E0C5B05A3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13610-DC72-42CF-A1E1-21E73AC7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653C5-6756-4027-BE95-73BE5421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1524A-853D-4183-BA2E-E26F802E2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485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A96AE-DB58-4518-AAAD-88BB70BA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FE286F-BC7A-467F-AC90-B4BD718F2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AF12C-9EE6-4492-9926-566601697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24156-81CC-406E-96F1-A8D9F647C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8943B-D7C8-4C00-A479-9104863F4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3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E92DDA-1345-4251-BD6B-41BD7662AE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F2B3B9-5C3D-4D78-8D2E-E8A2DCB52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8BC29-3AA3-44EC-A41B-0ACA37F4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B4E4C-546D-4C78-B65E-A1BB8328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969F5-FC7F-4417-BE7C-28EE6A93C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56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7E7A8-23F3-4161-BA08-7AC249054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69F22-30F0-4FD0-928B-1C1DD8DF3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AA890-5725-41F8-91F6-B2BC59856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7C544-032B-44FC-BF0D-D1661767A5D4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0D821-5828-4F5A-B61C-AED21F3C1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77A12-D80A-4EDE-A9E8-C5BA45749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0A186-78FB-4F31-A607-40DAB8F32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54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men playing football&#10;&#10;Description automatically generated">
            <a:extLst>
              <a:ext uri="{FF2B5EF4-FFF2-40B4-BE49-F238E27FC236}">
                <a16:creationId xmlns:a16="http://schemas.microsoft.com/office/drawing/2014/main" id="{4916CA6D-4E5F-4B4C-8216-EDB8EA2796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4157CD-FE6D-4775-97EF-4611685A41AA}"/>
              </a:ext>
            </a:extLst>
          </p:cNvPr>
          <p:cNvSpPr/>
          <p:nvPr/>
        </p:nvSpPr>
        <p:spPr>
          <a:xfrm>
            <a:off x="-1504" y="0"/>
            <a:ext cx="12188952" cy="6856718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785D8F-F616-4C50-9878-3D5ED23FDD70}"/>
              </a:ext>
            </a:extLst>
          </p:cNvPr>
          <p:cNvGrpSpPr/>
          <p:nvPr/>
        </p:nvGrpSpPr>
        <p:grpSpPr>
          <a:xfrm>
            <a:off x="2012349" y="1229037"/>
            <a:ext cx="8167303" cy="4399926"/>
            <a:chOff x="2009320" y="1120543"/>
            <a:chExt cx="8167303" cy="439992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0F176C-81B6-43AE-AB92-F5C992C0A3FA}"/>
                </a:ext>
              </a:extLst>
            </p:cNvPr>
            <p:cNvSpPr txBox="1"/>
            <p:nvPr/>
          </p:nvSpPr>
          <p:spPr>
            <a:xfrm>
              <a:off x="2009320" y="3181367"/>
              <a:ext cx="8167303" cy="23391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5400" dirty="0">
                  <a:solidFill>
                    <a:schemeClr val="bg1"/>
                  </a:solidFill>
                  <a:latin typeface="Century" panose="02040604050505020304" pitchFamily="18" charset="0"/>
                </a:rPr>
                <a:t>Walking Football Steering Group Meeting</a:t>
              </a:r>
            </a:p>
            <a:p>
              <a:pPr algn="ctr"/>
              <a:endParaRPr lang="en-GB" sz="1000" dirty="0">
                <a:solidFill>
                  <a:schemeClr val="bg1"/>
                </a:solidFill>
                <a:latin typeface="Century" panose="02040604050505020304" pitchFamily="18" charset="0"/>
              </a:endParaRPr>
            </a:p>
            <a:p>
              <a:pPr algn="ctr"/>
              <a:r>
                <a:rPr lang="en-GB" sz="2800" dirty="0">
                  <a:solidFill>
                    <a:schemeClr val="bg1"/>
                  </a:solidFill>
                  <a:latin typeface="Century" panose="02040604050505020304" pitchFamily="18" charset="0"/>
                </a:rPr>
                <a:t>21/02/2022</a:t>
              </a:r>
            </a:p>
          </p:txBody>
        </p:sp>
        <p:pic>
          <p:nvPicPr>
            <p:cNvPr id="16" name="Picture 1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D4C3E9ED-59CB-4711-933D-E670B2E2B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4148" y="1120543"/>
              <a:ext cx="1817645" cy="1904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575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CAA2-88B2-47E3-B16B-37D3FF428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79" y="2027772"/>
            <a:ext cx="5001208" cy="350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latin typeface="Century" panose="02040604050505020304" pitchFamily="18" charset="0"/>
              </a:rPr>
              <a:t>Current Officials:</a:t>
            </a:r>
          </a:p>
          <a:p>
            <a:r>
              <a:rPr lang="en-GB" sz="2000" dirty="0">
                <a:latin typeface="Century" panose="02040604050505020304" pitchFamily="18" charset="0"/>
              </a:rPr>
              <a:t>Chairperson –  Barry Cornelius</a:t>
            </a:r>
          </a:p>
          <a:p>
            <a:r>
              <a:rPr lang="en-GB" sz="2000" dirty="0">
                <a:latin typeface="Century" panose="02040604050505020304" pitchFamily="18" charset="0"/>
              </a:rPr>
              <a:t>Secretary – Kevin Solly</a:t>
            </a:r>
          </a:p>
          <a:p>
            <a:r>
              <a:rPr lang="en-GB" sz="2000" dirty="0">
                <a:latin typeface="Century" panose="02040604050505020304" pitchFamily="18" charset="0"/>
              </a:rPr>
              <a:t>Treasurer – To be appointed</a:t>
            </a:r>
          </a:p>
          <a:p>
            <a:r>
              <a:rPr lang="en-GB" sz="2000" dirty="0">
                <a:latin typeface="Century" panose="02040604050505020304" pitchFamily="18" charset="0"/>
              </a:rPr>
              <a:t>Referee Officer – Keith Butler</a:t>
            </a:r>
          </a:p>
          <a:p>
            <a:r>
              <a:rPr lang="en-GB" sz="2000" dirty="0">
                <a:latin typeface="Century" panose="02040604050505020304" pitchFamily="18" charset="0"/>
              </a:rPr>
              <a:t>Rules Officer- To be appointed</a:t>
            </a:r>
          </a:p>
          <a:p>
            <a:r>
              <a:rPr lang="en-GB" sz="2000" dirty="0">
                <a:latin typeface="Century" panose="02040604050505020304" pitchFamily="18" charset="0"/>
              </a:rPr>
              <a:t>Other members – Steve Bailey , Peter Harlow</a:t>
            </a:r>
          </a:p>
          <a:p>
            <a:r>
              <a:rPr lang="en-GB" sz="2000" dirty="0">
                <a:latin typeface="Century" panose="02040604050505020304" pitchFamily="18" charset="0"/>
              </a:rPr>
              <a:t>Other roles - 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49DE66-295C-4E95-8B4A-3E4B0A913791}"/>
              </a:ext>
            </a:extLst>
          </p:cNvPr>
          <p:cNvSpPr txBox="1"/>
          <p:nvPr/>
        </p:nvSpPr>
        <p:spPr>
          <a:xfrm>
            <a:off x="419879" y="545445"/>
            <a:ext cx="5001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League/Committee Sanction </a:t>
            </a:r>
          </a:p>
        </p:txBody>
      </p:sp>
      <p:pic>
        <p:nvPicPr>
          <p:cNvPr id="18" name="Picture 17" descr="A group of men playing football&#10;&#10;Description automatically generated with low confidence">
            <a:extLst>
              <a:ext uri="{FF2B5EF4-FFF2-40B4-BE49-F238E27FC236}">
                <a16:creationId xmlns:a16="http://schemas.microsoft.com/office/drawing/2014/main" id="{D58C0150-99E2-4E3E-B4C7-E952FF86F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7" y="0"/>
            <a:ext cx="67910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95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holding a ball&#10;&#10;Description automatically generated with low confidence">
            <a:extLst>
              <a:ext uri="{FF2B5EF4-FFF2-40B4-BE49-F238E27FC236}">
                <a16:creationId xmlns:a16="http://schemas.microsoft.com/office/drawing/2014/main" id="{ED618C1D-7468-4206-8AE5-BA0D9D135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37BEEE-DA6B-45D3-AC1B-54847D197BBC}"/>
              </a:ext>
            </a:extLst>
          </p:cNvPr>
          <p:cNvSpPr/>
          <p:nvPr/>
        </p:nvSpPr>
        <p:spPr>
          <a:xfrm>
            <a:off x="-1504" y="0"/>
            <a:ext cx="12188952" cy="6856718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0C38EC-35F6-422B-A14A-49D4EE5D880C}"/>
              </a:ext>
            </a:extLst>
          </p:cNvPr>
          <p:cNvGrpSpPr/>
          <p:nvPr/>
        </p:nvGrpSpPr>
        <p:grpSpPr>
          <a:xfrm>
            <a:off x="1055671" y="935856"/>
            <a:ext cx="10074601" cy="4986289"/>
            <a:chOff x="1055671" y="545445"/>
            <a:chExt cx="10074601" cy="498628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A5F5D3C-8370-41DC-A118-1F9E4E460E0D}"/>
                </a:ext>
              </a:extLst>
            </p:cNvPr>
            <p:cNvGrpSpPr/>
            <p:nvPr/>
          </p:nvGrpSpPr>
          <p:grpSpPr>
            <a:xfrm>
              <a:off x="1055671" y="1797494"/>
              <a:ext cx="10074601" cy="3734240"/>
              <a:chOff x="1105000" y="1636333"/>
              <a:chExt cx="10074601" cy="373424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DA279B6-DF30-429F-A9C8-5157241EFFE3}"/>
                  </a:ext>
                </a:extLst>
              </p:cNvPr>
              <p:cNvGrpSpPr/>
              <p:nvPr/>
            </p:nvGrpSpPr>
            <p:grpSpPr>
              <a:xfrm>
                <a:off x="1105000" y="3713614"/>
                <a:ext cx="4373644" cy="1656959"/>
                <a:chOff x="4142030" y="1922706"/>
                <a:chExt cx="4373644" cy="1656959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EC7D0EAC-511E-4B6F-A159-7CA282A3A8D6}"/>
                    </a:ext>
                  </a:extLst>
                </p:cNvPr>
                <p:cNvGrpSpPr/>
                <p:nvPr/>
              </p:nvGrpSpPr>
              <p:grpSpPr>
                <a:xfrm>
                  <a:off x="6858715" y="1922706"/>
                  <a:ext cx="1656959" cy="1656959"/>
                  <a:chOff x="1412811" y="2198734"/>
                  <a:chExt cx="1656959" cy="1656959"/>
                </a:xfrm>
              </p:grpSpPr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6A55DF96-3E71-487E-930B-D02BE9BBC66F}"/>
                      </a:ext>
                    </a:extLst>
                  </p:cNvPr>
                  <p:cNvSpPr/>
                  <p:nvPr/>
                </p:nvSpPr>
                <p:spPr>
                  <a:xfrm>
                    <a:off x="1412811" y="2198734"/>
                    <a:ext cx="1656959" cy="165695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26" name="Graphic 25" descr="List with solid fill">
                    <a:extLst>
                      <a:ext uri="{FF2B5EF4-FFF2-40B4-BE49-F238E27FC236}">
                        <a16:creationId xmlns:a16="http://schemas.microsoft.com/office/drawing/2014/main" id="{B178A2FC-8B81-403B-A3AC-EC9319E68C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32757" y="2418680"/>
                    <a:ext cx="1217066" cy="121706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2FF6F8D-840D-4761-B451-1430409B5D38}"/>
                    </a:ext>
                  </a:extLst>
                </p:cNvPr>
                <p:cNvSpPr txBox="1"/>
                <p:nvPr/>
              </p:nvSpPr>
              <p:spPr>
                <a:xfrm>
                  <a:off x="4142030" y="2289520"/>
                  <a:ext cx="2603907" cy="9233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GB" dirty="0">
                      <a:solidFill>
                        <a:schemeClr val="bg1"/>
                      </a:solidFill>
                      <a:latin typeface="Century" panose="02040604050505020304" pitchFamily="18" charset="0"/>
                    </a:rPr>
                    <a:t>Constitution/Rules Richard Pallot creating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485F61-69F4-4681-B7BB-76243407985E}"/>
                  </a:ext>
                </a:extLst>
              </p:cNvPr>
              <p:cNvGrpSpPr/>
              <p:nvPr/>
            </p:nvGrpSpPr>
            <p:grpSpPr>
              <a:xfrm>
                <a:off x="6713357" y="1636333"/>
                <a:ext cx="4203347" cy="1656959"/>
                <a:chOff x="4080650" y="2349347"/>
                <a:chExt cx="4203347" cy="1656959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9523E26-E99F-439C-B22B-3C4C142C9C41}"/>
                    </a:ext>
                  </a:extLst>
                </p:cNvPr>
                <p:cNvSpPr/>
                <p:nvPr/>
              </p:nvSpPr>
              <p:spPr>
                <a:xfrm>
                  <a:off x="4080650" y="2349347"/>
                  <a:ext cx="1656959" cy="1656959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21" name="Picture 2" descr="Welcome to Age UK Cornwall">
                  <a:extLst>
                    <a:ext uri="{FF2B5EF4-FFF2-40B4-BE49-F238E27FC236}">
                      <a16:creationId xmlns:a16="http://schemas.microsoft.com/office/drawing/2014/main" id="{4063D36A-96B4-4F16-BD04-0DF569DF2E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72802" y="2862330"/>
                  <a:ext cx="1472655" cy="6683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19603E1-66F1-4236-B620-0CAB23E4BF87}"/>
                    </a:ext>
                  </a:extLst>
                </p:cNvPr>
                <p:cNvSpPr txBox="1"/>
                <p:nvPr/>
              </p:nvSpPr>
              <p:spPr>
                <a:xfrm>
                  <a:off x="5823049" y="2734822"/>
                  <a:ext cx="2460948" cy="9233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dirty="0">
                      <a:solidFill>
                        <a:schemeClr val="bg1"/>
                      </a:solidFill>
                      <a:latin typeface="Century" panose="02040604050505020304" pitchFamily="18" charset="0"/>
                    </a:rPr>
                    <a:t>First League Sponsor Age UK Cornwall and Isles of Scilly 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542B91E-A08E-4D0E-BE67-C3BFC473551A}"/>
                  </a:ext>
                </a:extLst>
              </p:cNvPr>
              <p:cNvGrpSpPr/>
              <p:nvPr/>
            </p:nvGrpSpPr>
            <p:grpSpPr>
              <a:xfrm>
                <a:off x="1929782" y="1654993"/>
                <a:ext cx="3548862" cy="1656959"/>
                <a:chOff x="-361528" y="3713617"/>
                <a:chExt cx="3548862" cy="1656959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3EA710A4-7EAA-4E18-B509-A63DFAC1C4CF}"/>
                    </a:ext>
                  </a:extLst>
                </p:cNvPr>
                <p:cNvSpPr/>
                <p:nvPr/>
              </p:nvSpPr>
              <p:spPr>
                <a:xfrm>
                  <a:off x="1530375" y="3713617"/>
                  <a:ext cx="1656959" cy="1656959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8" name="Graphic 17" descr="Internet Banking with solid fill">
                  <a:extLst>
                    <a:ext uri="{FF2B5EF4-FFF2-40B4-BE49-F238E27FC236}">
                      <a16:creationId xmlns:a16="http://schemas.microsoft.com/office/drawing/2014/main" id="{66555E42-D466-4DBD-A9E3-216CC40283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9771" y="3933563"/>
                  <a:ext cx="1217066" cy="1217066"/>
                </a:xfrm>
                <a:prstGeom prst="rect">
                  <a:avLst/>
                </a:prstGeom>
              </p:spPr>
            </p:pic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560974A-979C-4B8C-93C5-A6ED4BB91219}"/>
                    </a:ext>
                  </a:extLst>
                </p:cNvPr>
                <p:cNvSpPr txBox="1"/>
                <p:nvPr/>
              </p:nvSpPr>
              <p:spPr>
                <a:xfrm>
                  <a:off x="-361528" y="4208740"/>
                  <a:ext cx="1656959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GB" dirty="0">
                      <a:solidFill>
                        <a:schemeClr val="bg1"/>
                      </a:solidFill>
                      <a:latin typeface="Century" panose="02040604050505020304" pitchFamily="18" charset="0"/>
                    </a:rPr>
                    <a:t>Bank Account </a:t>
                  </a:r>
                </a:p>
                <a:p>
                  <a:pPr algn="r"/>
                  <a:r>
                    <a:rPr lang="en-GB" dirty="0">
                      <a:solidFill>
                        <a:schemeClr val="bg1"/>
                      </a:solidFill>
                      <a:latin typeface="Century" panose="02040604050505020304" pitchFamily="18" charset="0"/>
                    </a:rPr>
                    <a:t>In Progress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2EAEAE0-DD4D-4BEB-9359-1AB23F3DB46D}"/>
                  </a:ext>
                </a:extLst>
              </p:cNvPr>
              <p:cNvGrpSpPr/>
              <p:nvPr/>
            </p:nvGrpSpPr>
            <p:grpSpPr>
              <a:xfrm>
                <a:off x="6713357" y="3713614"/>
                <a:ext cx="4466244" cy="1656959"/>
                <a:chOff x="6606240" y="3549206"/>
                <a:chExt cx="4466244" cy="1656959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0E949261-1D69-4A09-9F48-E233CCB7D0C4}"/>
                    </a:ext>
                  </a:extLst>
                </p:cNvPr>
                <p:cNvSpPr/>
                <p:nvPr/>
              </p:nvSpPr>
              <p:spPr>
                <a:xfrm>
                  <a:off x="6606240" y="3549206"/>
                  <a:ext cx="1656959" cy="165695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5" name="Graphic 14" descr="Soccer ball with solid fill">
                  <a:extLst>
                    <a:ext uri="{FF2B5EF4-FFF2-40B4-BE49-F238E27FC236}">
                      <a16:creationId xmlns:a16="http://schemas.microsoft.com/office/drawing/2014/main" id="{6B54C226-E833-4059-A6A0-924B76D156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31795" y="3769153"/>
                  <a:ext cx="1217066" cy="1217066"/>
                </a:xfrm>
                <a:prstGeom prst="rect">
                  <a:avLst/>
                </a:prstGeom>
              </p:spPr>
            </p:pic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83A35B6-A051-4038-9BF9-A4C18882FABA}"/>
                    </a:ext>
                  </a:extLst>
                </p:cNvPr>
                <p:cNvSpPr txBox="1"/>
                <p:nvPr/>
              </p:nvSpPr>
              <p:spPr>
                <a:xfrm>
                  <a:off x="8488754" y="3916020"/>
                  <a:ext cx="2583730" cy="9233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dirty="0">
                      <a:solidFill>
                        <a:schemeClr val="bg1"/>
                      </a:solidFill>
                      <a:latin typeface="Century" panose="02040604050505020304" pitchFamily="18" charset="0"/>
                    </a:rPr>
                    <a:t>Teams can now be added to the league sanction when ready. </a:t>
                  </a:r>
                </a:p>
              </p:txBody>
            </p: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F7B72C-1FB1-462D-9917-C35222AB2E7A}"/>
                </a:ext>
              </a:extLst>
            </p:cNvPr>
            <p:cNvSpPr txBox="1"/>
            <p:nvPr/>
          </p:nvSpPr>
          <p:spPr>
            <a:xfrm>
              <a:off x="2559699" y="545445"/>
              <a:ext cx="707260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4000" dirty="0">
                  <a:solidFill>
                    <a:srgbClr val="F2C714"/>
                  </a:solidFill>
                  <a:latin typeface="Century" panose="02040604050505020304" pitchFamily="18" charset="0"/>
                </a:rPr>
                <a:t>League/Committee Sanction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303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14" descr="A group of men in uniform&#10;&#10;Description automatically generated with low confidence">
            <a:extLst>
              <a:ext uri="{FF2B5EF4-FFF2-40B4-BE49-F238E27FC236}">
                <a16:creationId xmlns:a16="http://schemas.microsoft.com/office/drawing/2014/main" id="{1BC2C8F2-9CD0-45AE-8A4A-C629BD0B9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" b="16696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AE37A8-DA6B-4C95-890B-F21B45928196}"/>
              </a:ext>
            </a:extLst>
          </p:cNvPr>
          <p:cNvSpPr/>
          <p:nvPr/>
        </p:nvSpPr>
        <p:spPr>
          <a:xfrm>
            <a:off x="3048" y="1282"/>
            <a:ext cx="12188952" cy="6856718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5" name="Table 6">
            <a:extLst>
              <a:ext uri="{FF2B5EF4-FFF2-40B4-BE49-F238E27FC236}">
                <a16:creationId xmlns:a16="http://schemas.microsoft.com/office/drawing/2014/main" id="{CB3F9D83-D3AB-42C6-A2F4-6FAD9F31BB75}"/>
              </a:ext>
            </a:extLst>
          </p:cNvPr>
          <p:cNvGraphicFramePr>
            <a:graphicFrameLocks noGrp="1"/>
          </p:cNvGraphicFramePr>
          <p:nvPr/>
        </p:nvGraphicFramePr>
        <p:xfrm>
          <a:off x="638709" y="2178679"/>
          <a:ext cx="10908525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705">
                  <a:extLst>
                    <a:ext uri="{9D8B030D-6E8A-4147-A177-3AD203B41FA5}">
                      <a16:colId xmlns:a16="http://schemas.microsoft.com/office/drawing/2014/main" val="3234268600"/>
                    </a:ext>
                  </a:extLst>
                </a:gridCol>
                <a:gridCol w="2181705">
                  <a:extLst>
                    <a:ext uri="{9D8B030D-6E8A-4147-A177-3AD203B41FA5}">
                      <a16:colId xmlns:a16="http://schemas.microsoft.com/office/drawing/2014/main" val="3265344318"/>
                    </a:ext>
                  </a:extLst>
                </a:gridCol>
                <a:gridCol w="2181705">
                  <a:extLst>
                    <a:ext uri="{9D8B030D-6E8A-4147-A177-3AD203B41FA5}">
                      <a16:colId xmlns:a16="http://schemas.microsoft.com/office/drawing/2014/main" val="2385439873"/>
                    </a:ext>
                  </a:extLst>
                </a:gridCol>
                <a:gridCol w="2181705">
                  <a:extLst>
                    <a:ext uri="{9D8B030D-6E8A-4147-A177-3AD203B41FA5}">
                      <a16:colId xmlns:a16="http://schemas.microsoft.com/office/drawing/2014/main" val="3530419434"/>
                    </a:ext>
                  </a:extLst>
                </a:gridCol>
                <a:gridCol w="2181705">
                  <a:extLst>
                    <a:ext uri="{9D8B030D-6E8A-4147-A177-3AD203B41FA5}">
                      <a16:colId xmlns:a16="http://schemas.microsoft.com/office/drawing/2014/main" val="51373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Feb/March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April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May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June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July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12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Referee Workshops / Friendlies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Relaunch Festival and/or Friendlies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Troon (1/5) possibly June 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League round (TBC) and Open Events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Troon (17/7), League Round 2 (TBC)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109982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Century" panose="02040604050505020304" pitchFamily="18" charset="0"/>
                      </a:endParaRP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89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August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September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October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November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December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714">
                        <a:alpha val="7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1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League Round 3 (TBC)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League Finals (TBC)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?</a:t>
                      </a:r>
                    </a:p>
                  </a:txBody>
                  <a:tcPr marL="147265" marR="1472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" panose="02040604050505020304" pitchFamily="18" charset="0"/>
                        </a:rPr>
                        <a:t>Cornwall FA Winter Festival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03422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5C4E68F-11C1-44B4-82C9-A86F4D8D7BC5}"/>
              </a:ext>
            </a:extLst>
          </p:cNvPr>
          <p:cNvSpPr txBox="1"/>
          <p:nvPr/>
        </p:nvSpPr>
        <p:spPr>
          <a:xfrm>
            <a:off x="3293189" y="1293491"/>
            <a:ext cx="55995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2022 Season of Events</a:t>
            </a:r>
          </a:p>
        </p:txBody>
      </p:sp>
    </p:spTree>
    <p:extLst>
      <p:ext uri="{BB962C8B-B14F-4D97-AF65-F5344CB8AC3E}">
        <p14:creationId xmlns:p14="http://schemas.microsoft.com/office/powerpoint/2010/main" val="128362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" name="Picture 19" descr="A group of men playing football&#10;&#10;Description automatically generated">
            <a:extLst>
              <a:ext uri="{FF2B5EF4-FFF2-40B4-BE49-F238E27FC236}">
                <a16:creationId xmlns:a16="http://schemas.microsoft.com/office/drawing/2014/main" id="{B2E2AA95-BE4C-4FE1-9679-4D72E1A1B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3818" y="0"/>
            <a:ext cx="8016658" cy="6858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71127C8-5598-4243-A519-3EFA25280B02}"/>
              </a:ext>
            </a:extLst>
          </p:cNvPr>
          <p:cNvSpPr txBox="1"/>
          <p:nvPr/>
        </p:nvSpPr>
        <p:spPr>
          <a:xfrm>
            <a:off x="359732" y="1613118"/>
            <a:ext cx="3455878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2022 Season of Events</a:t>
            </a:r>
          </a:p>
          <a:p>
            <a:endParaRPr lang="en-GB" sz="1000" dirty="0">
              <a:solidFill>
                <a:srgbClr val="F2C714"/>
              </a:solidFill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Other Clubs/Teams?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Charity Cup?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Century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Cross county competition with Devon FA and their teams. </a:t>
            </a:r>
          </a:p>
        </p:txBody>
      </p:sp>
    </p:spTree>
    <p:extLst>
      <p:ext uri="{BB962C8B-B14F-4D97-AF65-F5344CB8AC3E}">
        <p14:creationId xmlns:p14="http://schemas.microsoft.com/office/powerpoint/2010/main" val="42747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playing football&#10;&#10;Description automatically generated with medium confidence">
            <a:extLst>
              <a:ext uri="{FF2B5EF4-FFF2-40B4-BE49-F238E27FC236}">
                <a16:creationId xmlns:a16="http://schemas.microsoft.com/office/drawing/2014/main" id="{C43C6B7B-F074-421A-B726-D4A342CAF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6469"/>
            <a:ext cx="12192000" cy="46315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205307-748A-4ABA-BE09-282D48E9B020}"/>
              </a:ext>
            </a:extLst>
          </p:cNvPr>
          <p:cNvSpPr txBox="1"/>
          <p:nvPr/>
        </p:nvSpPr>
        <p:spPr>
          <a:xfrm>
            <a:off x="976993" y="369312"/>
            <a:ext cx="102380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2C714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Summer League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2C714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Played on an East and West basis over 3 days in June, July and August with a central final in September – format yet to be decided</a:t>
            </a:r>
          </a:p>
        </p:txBody>
      </p:sp>
    </p:spTree>
    <p:extLst>
      <p:ext uri="{BB962C8B-B14F-4D97-AF65-F5344CB8AC3E}">
        <p14:creationId xmlns:p14="http://schemas.microsoft.com/office/powerpoint/2010/main" val="37988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flag&#10;&#10;Description automatically generated with medium confidence">
            <a:extLst>
              <a:ext uri="{FF2B5EF4-FFF2-40B4-BE49-F238E27FC236}">
                <a16:creationId xmlns:a16="http://schemas.microsoft.com/office/drawing/2014/main" id="{59F070F8-490D-4183-A9A8-6AC31BFE61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56"/>
          <a:stretch/>
        </p:blipFill>
        <p:spPr>
          <a:xfrm>
            <a:off x="0" y="0"/>
            <a:ext cx="12192000" cy="4152122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896EA70C-8A4C-4B4C-A554-6376D02BF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160" y="4872371"/>
            <a:ext cx="4689345" cy="1403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60107D-880D-4A79-BDD7-88B854E9BCC9}"/>
              </a:ext>
            </a:extLst>
          </p:cNvPr>
          <p:cNvSpPr txBox="1"/>
          <p:nvPr/>
        </p:nvSpPr>
        <p:spPr>
          <a:xfrm>
            <a:off x="413767" y="4481030"/>
            <a:ext cx="5272075" cy="2186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Century" panose="02040604050505020304" pitchFamily="18" charset="0"/>
              </a:rPr>
              <a:t>What is it?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On Pitch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Off pitch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Application through your club portal (Training Available). </a:t>
            </a:r>
          </a:p>
        </p:txBody>
      </p:sp>
    </p:spTree>
    <p:extLst>
      <p:ext uri="{BB962C8B-B14F-4D97-AF65-F5344CB8AC3E}">
        <p14:creationId xmlns:p14="http://schemas.microsoft.com/office/powerpoint/2010/main" val="232565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5974314-058C-427F-B0F9-A85CD18BA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76C8D8-2DCD-4D1C-AAF0-07DC8F8E7437}"/>
              </a:ext>
            </a:extLst>
          </p:cNvPr>
          <p:cNvSpPr/>
          <p:nvPr/>
        </p:nvSpPr>
        <p:spPr>
          <a:xfrm>
            <a:off x="8966718" y="0"/>
            <a:ext cx="32252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On Pitch</a:t>
            </a:r>
          </a:p>
          <a:p>
            <a:pPr algn="ctr"/>
            <a:r>
              <a:rPr lang="en-GB" sz="7200" dirty="0">
                <a:solidFill>
                  <a:schemeClr val="tx1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r>
              <a:rPr lang="en-GB" sz="2800" dirty="0">
                <a:solidFill>
                  <a:schemeClr val="tx1"/>
                </a:solidFill>
                <a:latin typeface="Century" panose="02040604050505020304" pitchFamily="18" charset="0"/>
              </a:rPr>
              <a:t>Minimum Qualified First Aider at all training/fixtures </a:t>
            </a:r>
          </a:p>
        </p:txBody>
      </p:sp>
    </p:spTree>
    <p:extLst>
      <p:ext uri="{BB962C8B-B14F-4D97-AF65-F5344CB8AC3E}">
        <p14:creationId xmlns:p14="http://schemas.microsoft.com/office/powerpoint/2010/main" val="3588593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5177AEC-3261-4AF4-88B1-56B4629C0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4" r="31611"/>
          <a:stretch/>
        </p:blipFill>
        <p:spPr>
          <a:xfrm>
            <a:off x="3052706" y="0"/>
            <a:ext cx="9137770" cy="6856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4BB795-3BB0-43E1-8E79-6ACD7311F719}"/>
              </a:ext>
            </a:extLst>
          </p:cNvPr>
          <p:cNvSpPr/>
          <p:nvPr/>
        </p:nvSpPr>
        <p:spPr>
          <a:xfrm>
            <a:off x="0" y="0"/>
            <a:ext cx="305270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31959-ED3E-42FA-847B-6ACD68D8907B}"/>
              </a:ext>
            </a:extLst>
          </p:cNvPr>
          <p:cNvSpPr txBox="1"/>
          <p:nvPr/>
        </p:nvSpPr>
        <p:spPr>
          <a:xfrm>
            <a:off x="185604" y="458315"/>
            <a:ext cx="268302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Off Pitch</a:t>
            </a:r>
          </a:p>
          <a:p>
            <a:r>
              <a:rPr lang="en-GB" sz="2000" dirty="0">
                <a:latin typeface="Century" panose="02040604050505020304" pitchFamily="18" charset="0"/>
              </a:rPr>
              <a:t>Submit evidence on Club Portal</a:t>
            </a:r>
          </a:p>
          <a:p>
            <a:endParaRPr lang="en-GB" sz="2000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Committee Meeting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AGM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Copy Of Annual Accounts (two or more affiliated teams)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entury" panose="02040604050505020304" pitchFamily="18" charset="0"/>
              </a:rPr>
              <a:t>Qualified First Aider correctly added to your team</a:t>
            </a:r>
          </a:p>
        </p:txBody>
      </p:sp>
    </p:spTree>
    <p:extLst>
      <p:ext uri="{BB962C8B-B14F-4D97-AF65-F5344CB8AC3E}">
        <p14:creationId xmlns:p14="http://schemas.microsoft.com/office/powerpoint/2010/main" val="352492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580253EA-5AD4-4D0B-ACC5-9AC695EC6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50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951A73-7027-4B4E-B84B-CA2F867EB9BC}"/>
              </a:ext>
            </a:extLst>
          </p:cNvPr>
          <p:cNvSpPr txBox="1"/>
          <p:nvPr/>
        </p:nvSpPr>
        <p:spPr>
          <a:xfrm>
            <a:off x="6726219" y="557612"/>
            <a:ext cx="546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3146551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8B8566-C1D5-4A23-B649-CAB888E15DFD}"/>
              </a:ext>
            </a:extLst>
          </p:cNvPr>
          <p:cNvSpPr/>
          <p:nvPr/>
        </p:nvSpPr>
        <p:spPr>
          <a:xfrm>
            <a:off x="6508376" y="0"/>
            <a:ext cx="5682100" cy="6856718"/>
          </a:xfrm>
          <a:prstGeom prst="rect">
            <a:avLst/>
          </a:prstGeom>
          <a:solidFill>
            <a:srgbClr val="E12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A432414-A9EE-4093-A5BE-81B3F75E3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422" y="2051929"/>
            <a:ext cx="5745480" cy="2752856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Benefits:</a:t>
            </a:r>
          </a:p>
          <a:p>
            <a:r>
              <a:rPr lang="en-GB" sz="2000" dirty="0">
                <a:latin typeface="Century" panose="02040604050505020304" pitchFamily="18" charset="0"/>
              </a:rPr>
              <a:t>Footballs</a:t>
            </a:r>
          </a:p>
          <a:p>
            <a:r>
              <a:rPr lang="en-GB" sz="2000" dirty="0">
                <a:latin typeface="Century" panose="02040604050505020304" pitchFamily="18" charset="0"/>
              </a:rPr>
              <a:t>Kit Voucher </a:t>
            </a:r>
          </a:p>
          <a:p>
            <a:r>
              <a:rPr lang="en-GB" sz="2000" dirty="0">
                <a:latin typeface="Century" panose="02040604050505020304" pitchFamily="18" charset="0"/>
              </a:rPr>
              <a:t>Plaque </a:t>
            </a:r>
          </a:p>
          <a:p>
            <a:r>
              <a:rPr lang="en-GB" sz="2000" dirty="0">
                <a:latin typeface="Century" panose="02040604050505020304" pitchFamily="18" charset="0"/>
              </a:rPr>
              <a:t>Social Media, Website etc., Asset Pack</a:t>
            </a:r>
          </a:p>
          <a:p>
            <a:r>
              <a:rPr lang="en-GB" sz="2000" dirty="0">
                <a:latin typeface="Century" panose="02040604050505020304" pitchFamily="18" charset="0"/>
              </a:rPr>
              <a:t>League Accreditation to follow. </a:t>
            </a:r>
            <a:endParaRPr lang="en-GB" dirty="0"/>
          </a:p>
        </p:txBody>
      </p:sp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689E319-08D0-413E-96FC-E04A38781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324" y="2742619"/>
            <a:ext cx="4584203" cy="137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30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437FF4F-ECBB-4A52-B567-B612EB081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00" t="9038" r="6936" b="4833"/>
          <a:stretch/>
        </p:blipFill>
        <p:spPr>
          <a:xfrm>
            <a:off x="1" y="0"/>
            <a:ext cx="12192000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9ACC11-E891-4011-8DEF-4C58500CD95C}"/>
              </a:ext>
            </a:extLst>
          </p:cNvPr>
          <p:cNvSpPr txBox="1"/>
          <p:nvPr/>
        </p:nvSpPr>
        <p:spPr>
          <a:xfrm>
            <a:off x="5761615" y="224125"/>
            <a:ext cx="64303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2C714"/>
                </a:solidFill>
                <a:latin typeface="Century" panose="02040604050505020304" pitchFamily="18" charset="0"/>
              </a:rPr>
              <a:t>Player Registration Portal </a:t>
            </a:r>
          </a:p>
        </p:txBody>
      </p:sp>
    </p:spTree>
    <p:extLst>
      <p:ext uri="{BB962C8B-B14F-4D97-AF65-F5344CB8AC3E}">
        <p14:creationId xmlns:p14="http://schemas.microsoft.com/office/powerpoint/2010/main" val="681980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285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Walking Football Steering Group Meeting</dc:title>
  <dc:creator>Joshua Stockdale</dc:creator>
  <cp:lastModifiedBy>George Roberts</cp:lastModifiedBy>
  <cp:revision>17</cp:revision>
  <dcterms:created xsi:type="dcterms:W3CDTF">2022-02-16T13:38:28Z</dcterms:created>
  <dcterms:modified xsi:type="dcterms:W3CDTF">2022-02-21T11:24:24Z</dcterms:modified>
</cp:coreProperties>
</file>